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0"/>
  </p:notesMasterIdLst>
  <p:sldIdLst>
    <p:sldId id="256" r:id="rId2"/>
    <p:sldId id="257" r:id="rId3"/>
    <p:sldId id="258" r:id="rId4"/>
    <p:sldId id="265" r:id="rId5"/>
    <p:sldId id="266" r:id="rId6"/>
    <p:sldId id="267" r:id="rId7"/>
    <p:sldId id="270" r:id="rId8"/>
    <p:sldId id="271" r:id="rId9"/>
    <p:sldId id="272" r:id="rId10"/>
    <p:sldId id="273" r:id="rId11"/>
    <p:sldId id="274" r:id="rId12"/>
    <p:sldId id="275" r:id="rId13"/>
    <p:sldId id="278" r:id="rId14"/>
    <p:sldId id="279" r:id="rId15"/>
    <p:sldId id="280" r:id="rId16"/>
    <p:sldId id="281" r:id="rId17"/>
    <p:sldId id="282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77" d="100"/>
          <a:sy n="77" d="100"/>
        </p:scale>
        <p:origin x="74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7E881-5710-49DB-8735-03788D202659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85DB9-CC72-4E39-96A5-F2DE2E827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55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85DB9-CC72-4E39-96A5-F2DE2E8274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64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85DB9-CC72-4E39-96A5-F2DE2E8274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88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85DB9-CC72-4E39-96A5-F2DE2E8274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54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85DB9-CC72-4E39-96A5-F2DE2E8274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65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85DB9-CC72-4E39-96A5-F2DE2E8274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22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85DB9-CC72-4E39-96A5-F2DE2E8274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05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85DB9-CC72-4E39-96A5-F2DE2E8274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50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85DB9-CC72-4E39-96A5-F2DE2E8274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6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85DB9-CC72-4E39-96A5-F2DE2E8274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74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85DB9-CC72-4E39-96A5-F2DE2E8274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85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85DB9-CC72-4E39-96A5-F2DE2E8274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46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85DB9-CC72-4E39-96A5-F2DE2E8274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03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85DB9-CC72-4E39-96A5-F2DE2E8274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75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B17A3528-9097-4909-835B-DB48B8375EE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E5B6E5A-D95E-416B-B450-99AE0E687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4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528-9097-4909-835B-DB48B8375EE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B6E5A-D95E-416B-B450-99AE0E687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86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528-9097-4909-835B-DB48B8375EE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B6E5A-D95E-416B-B450-99AE0E687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04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528-9097-4909-835B-DB48B8375EE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B6E5A-D95E-416B-B450-99AE0E687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32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528-9097-4909-835B-DB48B8375EE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B6E5A-D95E-416B-B450-99AE0E687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52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528-9097-4909-835B-DB48B8375EE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B6E5A-D95E-416B-B450-99AE0E687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92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528-9097-4909-835B-DB48B8375EE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B6E5A-D95E-416B-B450-99AE0E687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18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528-9097-4909-835B-DB48B8375EE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B6E5A-D95E-416B-B450-99AE0E687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814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528-9097-4909-835B-DB48B8375EE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B6E5A-D95E-416B-B450-99AE0E687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05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528-9097-4909-835B-DB48B8375EE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B6E5A-D95E-416B-B450-99AE0E687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4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528-9097-4909-835B-DB48B8375EE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B6E5A-D95E-416B-B450-99AE0E687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40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528-9097-4909-835B-DB48B8375EE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B6E5A-D95E-416B-B450-99AE0E687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63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528-9097-4909-835B-DB48B8375EE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B6E5A-D95E-416B-B450-99AE0E687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9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528-9097-4909-835B-DB48B8375EE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B6E5A-D95E-416B-B450-99AE0E687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55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528-9097-4909-835B-DB48B8375EE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B6E5A-D95E-416B-B450-99AE0E687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7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528-9097-4909-835B-DB48B8375EE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B6E5A-D95E-416B-B450-99AE0E687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7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3528-9097-4909-835B-DB48B8375EE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B6E5A-D95E-416B-B450-99AE0E687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82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17A3528-9097-4909-835B-DB48B8375EE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E5B6E5A-D95E-416B-B450-99AE0E687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2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mp"/><Relationship Id="rId5" Type="http://schemas.openxmlformats.org/officeDocument/2006/relationships/image" Target="../media/image27.png"/><Relationship Id="rId4" Type="http://schemas.openxmlformats.org/officeDocument/2006/relationships/image" Target="../media/image26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tmp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5D5D11-2D18-40DD-A082-27273CF12BB3}"/>
              </a:ext>
            </a:extLst>
          </p:cNvPr>
          <p:cNvSpPr txBox="1"/>
          <p:nvPr/>
        </p:nvSpPr>
        <p:spPr>
          <a:xfrm>
            <a:off x="824948" y="2459504"/>
            <a:ext cx="4731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2400" b="1" dirty="0">
                <a:solidFill>
                  <a:schemeClr val="bg1"/>
                </a:solidFill>
                <a:effectLst/>
                <a:latin typeface="GHEA Grapalat" panose="02000506050000020003" pitchFamily="50" charset="0"/>
                <a:ea typeface="Times New Roman" panose="02020603050405020304" pitchFamily="18" charset="0"/>
              </a:rPr>
              <a:t>Վարկային կազմակերպության հայտերի մշակման ավտոմատացում ՏՏ գործիքների կիառմամբ</a:t>
            </a:r>
            <a:endParaRPr lang="en-US" sz="2400" b="1" dirty="0">
              <a:solidFill>
                <a:schemeClr val="bg1"/>
              </a:solidFill>
              <a:effectLst/>
              <a:latin typeface="GHEA Grapalat" panose="02000506050000020003" pitchFamily="50" charset="0"/>
              <a:ea typeface="Times New Roman" panose="02020603050405020304" pitchFamily="18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GHEA Grapalat" panose="02000506050000020003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8F534-D910-471F-A169-C9A128384B29}"/>
              </a:ext>
            </a:extLst>
          </p:cNvPr>
          <p:cNvSpPr txBox="1"/>
          <p:nvPr/>
        </p:nvSpPr>
        <p:spPr>
          <a:xfrm>
            <a:off x="8408504" y="6370983"/>
            <a:ext cx="36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y-AM" b="1" dirty="0">
                <a:latin typeface="GHEA Grapalat" panose="02000506050000020003" pitchFamily="50" charset="0"/>
              </a:rPr>
              <a:t>Թամարա Խաչատրյան</a:t>
            </a:r>
            <a:endParaRPr lang="en-US" b="1" dirty="0">
              <a:latin typeface="GHEA Grapalat" panose="02000506050000020003" pitchFamily="50" charset="0"/>
            </a:endParaRPr>
          </a:p>
        </p:txBody>
      </p:sp>
      <p:pic>
        <p:nvPicPr>
          <p:cNvPr id="1026" name="Picture 2" descr="Powerful New IT Tools You Should Use | Online Tools Expert">
            <a:extLst>
              <a:ext uri="{FF2B5EF4-FFF2-40B4-BE49-F238E27FC236}">
                <a16:creationId xmlns:a16="http://schemas.microsoft.com/office/drawing/2014/main" id="{0F40403D-B797-4B15-A73B-163C4C2C2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944" y="1541278"/>
            <a:ext cx="5660334" cy="377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923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89B11C-7509-49A1-9AD9-475BBB75FF2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28"/>
          <a:stretch/>
        </p:blipFill>
        <p:spPr bwMode="auto">
          <a:xfrm>
            <a:off x="1039812" y="2129916"/>
            <a:ext cx="3889549" cy="35509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0C7C3D-8301-4983-8FF4-778C570ED25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70" y="694731"/>
            <a:ext cx="4408170" cy="4986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F102A2-5F8C-46A0-A9CA-B672788C184C}"/>
              </a:ext>
            </a:extLst>
          </p:cNvPr>
          <p:cNvSpPr txBox="1"/>
          <p:nvPr/>
        </p:nvSpPr>
        <p:spPr>
          <a:xfrm>
            <a:off x="6873240" y="61632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y-AM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Նկար 1</a:t>
            </a:r>
            <a:r>
              <a:rPr lang="hy-AM" sz="1800" i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․</a:t>
            </a:r>
            <a:r>
              <a:rPr lang="hy-AM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Կառուցված մոդելների մետրիկաները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3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EF102A2-5F8C-46A0-A9CA-B672788C184C}"/>
              </a:ext>
            </a:extLst>
          </p:cNvPr>
          <p:cNvSpPr txBox="1"/>
          <p:nvPr/>
        </p:nvSpPr>
        <p:spPr>
          <a:xfrm>
            <a:off x="5989320" y="60127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y-AM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Գծապատկեր 7</a:t>
            </a:r>
            <a:r>
              <a:rPr lang="hy-AM" sz="1800" i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․</a:t>
            </a:r>
            <a:r>
              <a:rPr lang="hy-AM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y-AM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ROC</a:t>
            </a:r>
            <a:r>
              <a:rPr lang="hy-AM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գծապատկեր կառուցված մոդելների համար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83D64A-31C4-481D-B915-C64594E7AE9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8" t="7705" r="8664"/>
          <a:stretch/>
        </p:blipFill>
        <p:spPr bwMode="auto">
          <a:xfrm>
            <a:off x="608330" y="845205"/>
            <a:ext cx="9675732" cy="51675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9363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EF102A2-5F8C-46A0-A9CA-B672788C184C}"/>
              </a:ext>
            </a:extLst>
          </p:cNvPr>
          <p:cNvSpPr txBox="1"/>
          <p:nvPr/>
        </p:nvSpPr>
        <p:spPr>
          <a:xfrm>
            <a:off x="5989320" y="612208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y-AM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Գծապատկեր 8</a:t>
            </a:r>
            <a:r>
              <a:rPr lang="hy-AM" sz="1800" i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․</a:t>
            </a:r>
            <a:r>
              <a:rPr lang="hy-AM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y-AM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Confusion Matrix՝</a:t>
            </a:r>
            <a:r>
              <a:rPr lang="hy-AM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կառուցված մոդելների համար</a:t>
            </a:r>
            <a:endParaRPr lang="en-US" dirty="0"/>
          </a:p>
        </p:txBody>
      </p:sp>
      <p:pic>
        <p:nvPicPr>
          <p:cNvPr id="5132" name="Рисунок 52">
            <a:extLst>
              <a:ext uri="{FF2B5EF4-FFF2-40B4-BE49-F238E27FC236}">
                <a16:creationId xmlns:a16="http://schemas.microsoft.com/office/drawing/2014/main" id="{BFA8E356-3378-487E-A9E5-13DC48749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6366" r="9288"/>
          <a:stretch>
            <a:fillRect/>
          </a:stretch>
        </p:blipFill>
        <p:spPr bwMode="auto">
          <a:xfrm>
            <a:off x="2438302" y="464022"/>
            <a:ext cx="3159091" cy="271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Рисунок 53">
            <a:extLst>
              <a:ext uri="{FF2B5EF4-FFF2-40B4-BE49-F238E27FC236}">
                <a16:creationId xmlns:a16="http://schemas.microsoft.com/office/drawing/2014/main" id="{06E9A048-66AB-45C7-89AD-BB2C00A6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9" t="5980" r="10144" b="1788"/>
          <a:stretch>
            <a:fillRect/>
          </a:stretch>
        </p:blipFill>
        <p:spPr bwMode="auto">
          <a:xfrm>
            <a:off x="6208542" y="464022"/>
            <a:ext cx="3141243" cy="271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Рисунок 54">
            <a:extLst>
              <a:ext uri="{FF2B5EF4-FFF2-40B4-BE49-F238E27FC236}">
                <a16:creationId xmlns:a16="http://schemas.microsoft.com/office/drawing/2014/main" id="{A1C4EF21-26A7-4DF8-87E1-50E8D926F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4" t="5980" r="9853" b="1788"/>
          <a:stretch>
            <a:fillRect/>
          </a:stretch>
        </p:blipFill>
        <p:spPr bwMode="auto">
          <a:xfrm>
            <a:off x="1105767" y="3349562"/>
            <a:ext cx="3142354" cy="271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Рисунок 55">
            <a:extLst>
              <a:ext uri="{FF2B5EF4-FFF2-40B4-BE49-F238E27FC236}">
                <a16:creationId xmlns:a16="http://schemas.microsoft.com/office/drawing/2014/main" id="{915E8BDD-D142-4034-93A3-EC039D8B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7" t="5016" r="10149" b="1987"/>
          <a:stretch>
            <a:fillRect/>
          </a:stretch>
        </p:blipFill>
        <p:spPr bwMode="auto">
          <a:xfrm>
            <a:off x="4459622" y="3349562"/>
            <a:ext cx="3086035" cy="271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Рисунок 56">
            <a:extLst>
              <a:ext uri="{FF2B5EF4-FFF2-40B4-BE49-F238E27FC236}">
                <a16:creationId xmlns:a16="http://schemas.microsoft.com/office/drawing/2014/main" id="{41025B5F-76F7-4E7C-B754-1A73227D0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2" t="6750" r="9853" b="2190"/>
          <a:stretch>
            <a:fillRect/>
          </a:stretch>
        </p:blipFill>
        <p:spPr bwMode="auto">
          <a:xfrm>
            <a:off x="7757158" y="3349561"/>
            <a:ext cx="3185255" cy="271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3">
            <a:extLst>
              <a:ext uri="{FF2B5EF4-FFF2-40B4-BE49-F238E27FC236}">
                <a16:creationId xmlns:a16="http://schemas.microsoft.com/office/drawing/2014/main" id="{4778CD16-E6E2-49D3-897B-B3C04414E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BEB4EE3-2940-4886-901E-7B31FB03D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756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63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4778CD16-E6E2-49D3-897B-B3C04414E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BEB4EE3-2940-4886-901E-7B31FB03D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756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0C78CC3-FC4B-4F6A-88CB-4608DDC224A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19" y="178417"/>
            <a:ext cx="5701473" cy="261208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447178D-5AE4-43EE-87F1-35EBC48D83B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518" y="2777140"/>
            <a:ext cx="5070672" cy="234219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2E432DE-12B0-48C7-BFE8-27C24ABC355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827" y="5119339"/>
            <a:ext cx="5012055" cy="15982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DF5352-47B3-423C-9CCA-AD3EB34B3973}"/>
              </a:ext>
            </a:extLst>
          </p:cNvPr>
          <p:cNvSpPr txBox="1"/>
          <p:nvPr/>
        </p:nvSpPr>
        <p:spPr>
          <a:xfrm>
            <a:off x="8565211" y="6228144"/>
            <a:ext cx="3806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y-AM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FinCredit</a:t>
            </a:r>
            <a:r>
              <a:rPr lang="hy-AM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կայքի գլխավոր էջ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412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4778CD16-E6E2-49D3-897B-B3C04414E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BEB4EE3-2940-4886-901E-7B31FB03D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756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27D0BB-3FFF-4E56-A189-415D46031F2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95" y="1003161"/>
            <a:ext cx="3301999" cy="263639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454D0F-A39A-48EE-858D-8E9EBDBCB27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99" y="848660"/>
            <a:ext cx="3882256" cy="242035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D65A26-6E6A-473D-B8F1-474FE0DACD52}"/>
              </a:ext>
            </a:extLst>
          </p:cNvPr>
          <p:cNvPicPr/>
          <p:nvPr/>
        </p:nvPicPr>
        <p:blipFill rotWithShape="1">
          <a:blip r:embed="rId5"/>
          <a:srcRect l="-335" t="7081" r="335" b="42748"/>
          <a:stretch/>
        </p:blipFill>
        <p:spPr bwMode="auto">
          <a:xfrm>
            <a:off x="2144596" y="4006722"/>
            <a:ext cx="2300404" cy="25045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6DADB4-270E-4AE5-A7FF-C42F03E6474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99" y="4570881"/>
            <a:ext cx="4398853" cy="15226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37448A-6763-473F-97F4-56097351DDCB}"/>
              </a:ext>
            </a:extLst>
          </p:cNvPr>
          <p:cNvSpPr txBox="1"/>
          <p:nvPr/>
        </p:nvSpPr>
        <p:spPr>
          <a:xfrm>
            <a:off x="6096000" y="35926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y-AM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FinCredit</a:t>
            </a:r>
            <a:r>
              <a:rPr lang="hy-AM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կայքի կապ մեզ հետ էջ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A3627F-8B75-4582-B82C-AF39E660860A}"/>
              </a:ext>
            </a:extLst>
          </p:cNvPr>
          <p:cNvSpPr txBox="1"/>
          <p:nvPr/>
        </p:nvSpPr>
        <p:spPr>
          <a:xfrm>
            <a:off x="6240379" y="62883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y-AM" sz="1800" i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․</a:t>
            </a:r>
            <a:r>
              <a:rPr lang="hy-AM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FinCredit</a:t>
            </a:r>
            <a:r>
              <a:rPr lang="hy-AM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կայքի հետադարձ կապ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83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4778CD16-E6E2-49D3-897B-B3C04414E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BEB4EE3-2940-4886-901E-7B31FB03D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756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07197F1-A64B-456D-96F5-5AE573768C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887" y="543222"/>
            <a:ext cx="3252102" cy="508300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BFDB9E5-4931-418B-A840-BB770210873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79" y="941222"/>
            <a:ext cx="3252102" cy="43835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0C7DFB-F530-475D-82F6-89C3D3D7EAB7}"/>
              </a:ext>
            </a:extLst>
          </p:cNvPr>
          <p:cNvSpPr txBox="1"/>
          <p:nvPr/>
        </p:nvSpPr>
        <p:spPr>
          <a:xfrm>
            <a:off x="3192379" y="5808841"/>
            <a:ext cx="6096000" cy="460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r">
              <a:lnSpc>
                <a:spcPct val="150000"/>
              </a:lnSpc>
            </a:pPr>
            <a:r>
              <a:rPr lang="hy-AM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FinCredit</a:t>
            </a:r>
            <a:r>
              <a:rPr lang="hy-AM" sz="1800" i="1" dirty="0">
                <a:effectLst/>
                <a:latin typeface="GHEA Grapalat" panose="02000506050000020003" pitchFamily="50" charset="0"/>
                <a:ea typeface="Times New Roman" panose="02020603050405020304" pitchFamily="18" charset="0"/>
              </a:rPr>
              <a:t> կայքի վարկի առցանց հայտ էջ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41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4778CD16-E6E2-49D3-897B-B3C04414E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BEB4EE3-2940-4886-901E-7B31FB03D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756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C7DFB-F530-475D-82F6-89C3D3D7EAB7}"/>
              </a:ext>
            </a:extLst>
          </p:cNvPr>
          <p:cNvSpPr txBox="1"/>
          <p:nvPr/>
        </p:nvSpPr>
        <p:spPr>
          <a:xfrm>
            <a:off x="3192378" y="5808841"/>
            <a:ext cx="7285121" cy="460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r">
              <a:lnSpc>
                <a:spcPct val="150000"/>
              </a:lnSpc>
            </a:pPr>
            <a:r>
              <a:rPr lang="hy-AM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FinCredit</a:t>
            </a:r>
            <a:r>
              <a:rPr lang="hy-AM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կայքի վարկի առցանց հայտի պատասխան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6A54CA-30B1-4485-BD83-0432601A6D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632" y="1800091"/>
            <a:ext cx="4590124" cy="32578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8D9B09-D791-4A3F-82D3-A2420A4B2AF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75" y="4059714"/>
            <a:ext cx="4340626" cy="87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18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4778CD16-E6E2-49D3-897B-B3C04414E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BEB4EE3-2940-4886-901E-7B31FB03D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756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9024FA-6AE6-40DF-87EE-A9D2F8EB156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4" y="800100"/>
            <a:ext cx="3058753" cy="3467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F41760-E8F5-4AC5-9A37-B0A8ABDFD2C1}"/>
              </a:ext>
            </a:extLst>
          </p:cNvPr>
          <p:cNvSpPr txBox="1"/>
          <p:nvPr/>
        </p:nvSpPr>
        <p:spPr>
          <a:xfrm>
            <a:off x="381000" y="46101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y-AM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FinCredit</a:t>
            </a:r>
            <a:r>
              <a:rPr lang="hy-AM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կայքի վարկի առցանց հայտի նույնականացման փուլը</a:t>
            </a:r>
            <a:endParaRPr lang="en-US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C0471F-2AC0-4EF4-91BF-13434C1F945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465" y="549318"/>
            <a:ext cx="2837070" cy="298509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C575CDE-1144-4B3C-9486-F1575EE8269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201" y="1605786"/>
            <a:ext cx="2467543" cy="300431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0A0F4F5-F3A6-4649-A3A7-8B9AD0B7374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711" y="2928114"/>
            <a:ext cx="2528124" cy="2324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9746C7-104D-4AFF-8107-40C7E8CFABEA}"/>
              </a:ext>
            </a:extLst>
          </p:cNvPr>
          <p:cNvSpPr txBox="1"/>
          <p:nvPr/>
        </p:nvSpPr>
        <p:spPr>
          <a:xfrm>
            <a:off x="5753100" y="5554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y-AM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FinCredit</a:t>
            </a:r>
            <a:r>
              <a:rPr lang="hy-AM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կայքի վարկի առցանց հայտի հաստատում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62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5D5D11-2D18-40DD-A082-27273CF12BB3}"/>
              </a:ext>
            </a:extLst>
          </p:cNvPr>
          <p:cNvSpPr txBox="1"/>
          <p:nvPr/>
        </p:nvSpPr>
        <p:spPr>
          <a:xfrm>
            <a:off x="824948" y="2459504"/>
            <a:ext cx="4731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2400" b="1" dirty="0">
                <a:solidFill>
                  <a:schemeClr val="bg1"/>
                </a:solidFill>
                <a:effectLst/>
                <a:latin typeface="GHEA Grapalat" panose="02000506050000020003" pitchFamily="50" charset="0"/>
                <a:ea typeface="Times New Roman" panose="02020603050405020304" pitchFamily="18" charset="0"/>
              </a:rPr>
              <a:t>Վարկային կազմակերպության հայտերի մշակման ավտոմատացում ՏՏ գործիքների կիառմամբ</a:t>
            </a:r>
            <a:endParaRPr lang="en-US" sz="2400" b="1" dirty="0">
              <a:solidFill>
                <a:schemeClr val="bg1"/>
              </a:solidFill>
              <a:effectLst/>
              <a:latin typeface="GHEA Grapalat" panose="02000506050000020003" pitchFamily="50" charset="0"/>
              <a:ea typeface="Times New Roman" panose="02020603050405020304" pitchFamily="18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GHEA Grapalat" panose="02000506050000020003" pitchFamily="50" charset="0"/>
            </a:endParaRPr>
          </a:p>
        </p:txBody>
      </p:sp>
      <p:pic>
        <p:nvPicPr>
          <p:cNvPr id="4" name="Picture 2" descr="Powerful New IT Tools You Should Use | Online Tools Expert">
            <a:extLst>
              <a:ext uri="{FF2B5EF4-FFF2-40B4-BE49-F238E27FC236}">
                <a16:creationId xmlns:a16="http://schemas.microsoft.com/office/drawing/2014/main" id="{3CCB3F55-F4F7-45FE-B03D-FAC9222BB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944" y="1541278"/>
            <a:ext cx="5660334" cy="377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DBF1B-B3BF-48DF-A2AE-0709CAF5B929}"/>
              </a:ext>
            </a:extLst>
          </p:cNvPr>
          <p:cNvSpPr txBox="1"/>
          <p:nvPr/>
        </p:nvSpPr>
        <p:spPr>
          <a:xfrm>
            <a:off x="8408504" y="6370983"/>
            <a:ext cx="36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y-AM" b="1" dirty="0">
                <a:latin typeface="GHEA Grapalat" panose="02000506050000020003" pitchFamily="50" charset="0"/>
              </a:rPr>
              <a:t>Թամարա Խաչատրյան</a:t>
            </a:r>
            <a:endParaRPr lang="en-US" b="1" dirty="0">
              <a:latin typeface="GHEA Grapalat" panose="0200050605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39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ticle illustration Images - Free Download on Freepik">
            <a:extLst>
              <a:ext uri="{FF2B5EF4-FFF2-40B4-BE49-F238E27FC236}">
                <a16:creationId xmlns:a16="http://schemas.microsoft.com/office/drawing/2014/main" id="{976B26AD-E37B-42C3-A1DA-F8F2ED524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t="9566" r="1159" b="13333"/>
          <a:stretch/>
        </p:blipFill>
        <p:spPr bwMode="auto">
          <a:xfrm>
            <a:off x="6211955" y="2426489"/>
            <a:ext cx="5327375" cy="420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B0D96A-68D4-4552-9200-8966851F6AE1}"/>
              </a:ext>
            </a:extLst>
          </p:cNvPr>
          <p:cNvSpPr txBox="1"/>
          <p:nvPr/>
        </p:nvSpPr>
        <p:spPr>
          <a:xfrm>
            <a:off x="407502" y="3267182"/>
            <a:ext cx="58044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2000" dirty="0">
                <a:effectLst/>
                <a:latin typeface="GHEA Grapalat" panose="02000506050000020003" pitchFamily="50" charset="0"/>
                <a:ea typeface="Times New Roman" panose="02020603050405020304" pitchFamily="18" charset="0"/>
              </a:rPr>
              <a:t>	Վերլուծությունը բացահայտում է</a:t>
            </a:r>
            <a:r>
              <a:rPr lang="ru-RU" sz="2000" dirty="0">
                <a:effectLst/>
                <a:latin typeface="GHEA Grapalat" panose="02000506050000020003" pitchFamily="50" charset="0"/>
                <a:ea typeface="Times New Roman" panose="02020603050405020304" pitchFamily="18" charset="0"/>
              </a:rPr>
              <a:t> </a:t>
            </a:r>
            <a:r>
              <a:rPr lang="hy-AM" sz="2000" dirty="0">
                <a:effectLst/>
                <a:latin typeface="GHEA Grapalat" panose="02000506050000020003" pitchFamily="50" charset="0"/>
                <a:ea typeface="Times New Roman" panose="02020603050405020304" pitchFamily="18" charset="0"/>
              </a:rPr>
              <a:t>ավտոմատացման բարեփոխումները հաճախորդների սպասարկման որակի բարձրացման, վարկային ռիսկերի նվազեցման ու կազմակերպությունների մրցունակության ամրապնդման գործում։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6735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7C6C49-0F87-4CEB-926A-FD370183AEC8}"/>
              </a:ext>
            </a:extLst>
          </p:cNvPr>
          <p:cNvSpPr txBox="1"/>
          <p:nvPr/>
        </p:nvSpPr>
        <p:spPr>
          <a:xfrm>
            <a:off x="4880113" y="5829918"/>
            <a:ext cx="7235687" cy="876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Aft>
                <a:spcPts val="800"/>
              </a:spcAft>
            </a:pPr>
            <a:r>
              <a:rPr lang="hy-AM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Գծապատկեր 1. Բանկային գործառնություններում ձեռքով վարկերի մշակման անարդյունավետության վերլուծություն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7C90C9-9840-4E7D-8114-F38EC376D54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6" y="151880"/>
            <a:ext cx="9194801" cy="57166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932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7C6C49-0F87-4CEB-926A-FD370183AEC8}"/>
              </a:ext>
            </a:extLst>
          </p:cNvPr>
          <p:cNvSpPr txBox="1"/>
          <p:nvPr/>
        </p:nvSpPr>
        <p:spPr>
          <a:xfrm>
            <a:off x="4740965" y="5829918"/>
            <a:ext cx="7235687" cy="876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Aft>
                <a:spcPts val="800"/>
              </a:spcAft>
            </a:pPr>
            <a:r>
              <a:rPr lang="hy-AM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Գծապատկեր 2. Ավտոմատացված վարկային մշակման համակարգերի քանակական արդյունավետության վերլուծություն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11DA67-8C89-4D06-839F-47B0628DD2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58" y="871092"/>
            <a:ext cx="9695345" cy="43129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5310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7C6C49-0F87-4CEB-926A-FD370183AEC8}"/>
              </a:ext>
            </a:extLst>
          </p:cNvPr>
          <p:cNvSpPr txBox="1"/>
          <p:nvPr/>
        </p:nvSpPr>
        <p:spPr>
          <a:xfrm>
            <a:off x="4740965" y="5829918"/>
            <a:ext cx="7235687" cy="876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Aft>
                <a:spcPts val="800"/>
              </a:spcAft>
            </a:pPr>
            <a:r>
              <a:rPr lang="hy-AM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Գծապատկեր 3. Ժամանակի խնայողություն տարբեր բանկային աշխատանքային հոսքերում՝ </a:t>
            </a:r>
            <a:r>
              <a:rPr lang="hy-AM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AI</a:t>
            </a:r>
            <a:r>
              <a:rPr lang="hy-AM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-ի վրա հիմնված </a:t>
            </a:r>
            <a:r>
              <a:rPr lang="hy-AM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IDP</a:t>
            </a:r>
            <a:r>
              <a:rPr lang="hy-AM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-ի միջոցով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00D6BB-44E7-4C61-AED6-214FE90EA1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17" y="291498"/>
            <a:ext cx="8601766" cy="55384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4433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7C6C49-0F87-4CEB-926A-FD370183AEC8}"/>
              </a:ext>
            </a:extLst>
          </p:cNvPr>
          <p:cNvSpPr txBox="1"/>
          <p:nvPr/>
        </p:nvSpPr>
        <p:spPr>
          <a:xfrm>
            <a:off x="4740965" y="5829918"/>
            <a:ext cx="7235687" cy="876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Aft>
                <a:spcPts val="800"/>
              </a:spcAft>
            </a:pPr>
            <a:r>
              <a:rPr lang="hy-AM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Գծապատկեր 4</a:t>
            </a:r>
            <a:r>
              <a:rPr lang="en-US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i="1" dirty="0" err="1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Բանկային</a:t>
            </a:r>
            <a:r>
              <a:rPr lang="en-US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ոլորտում</a:t>
            </a:r>
            <a:r>
              <a:rPr lang="en-US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AI</a:t>
            </a:r>
            <a:r>
              <a:rPr lang="en-US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-ի </a:t>
            </a:r>
            <a:r>
              <a:rPr lang="en-US" sz="1800" i="1" dirty="0" err="1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վրա</a:t>
            </a:r>
            <a:r>
              <a:rPr lang="en-US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հիմնված</a:t>
            </a:r>
            <a:r>
              <a:rPr lang="en-US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IDP</a:t>
            </a:r>
            <a:r>
              <a:rPr lang="en-US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-ի </a:t>
            </a:r>
            <a:r>
              <a:rPr lang="en-US" sz="1800" i="1" dirty="0" err="1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միջոցով</a:t>
            </a:r>
            <a:r>
              <a:rPr lang="en-US" sz="1800" i="1" dirty="0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GHEA Grapalat" panose="02000506050000020003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ծախսերի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A51E1C-D13E-4D23-B14E-F5F4208E931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44" y="355111"/>
            <a:ext cx="7070504" cy="50371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9630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FE8463-2B9A-4CFF-9EDC-7C0BDA6AC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448" y="3212422"/>
            <a:ext cx="4605273" cy="3069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8195D-A689-48F0-A988-EE9CCDC35A90}"/>
              </a:ext>
            </a:extLst>
          </p:cNvPr>
          <p:cNvSpPr txBox="1"/>
          <p:nvPr/>
        </p:nvSpPr>
        <p:spPr>
          <a:xfrm>
            <a:off x="1070113" y="2539885"/>
            <a:ext cx="8650357" cy="3269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hy-AM" sz="2000" dirty="0">
                <a:solidFill>
                  <a:srgbClr val="000000"/>
                </a:solidFill>
                <a:effectLst/>
                <a:latin typeface="GHEA Grapalat" panose="02000506050000020003" pitchFamily="50" charset="0"/>
                <a:ea typeface="Times New Roman" panose="02020603050405020304" pitchFamily="18" charset="0"/>
              </a:rPr>
              <a:t>Վարկ տրամադրելիս կազմակերպությունները ստուգում են հաճախորդի </a:t>
            </a:r>
            <a:r>
              <a:rPr lang="hy-AM" sz="2000" b="1" dirty="0">
                <a:solidFill>
                  <a:srgbClr val="FF0000"/>
                </a:solidFill>
                <a:effectLst/>
                <a:latin typeface="GHEA Grapalat" panose="02000506050000020003" pitchFamily="50" charset="0"/>
                <a:ea typeface="Times New Roman" panose="02020603050405020304" pitchFamily="18" charset="0"/>
              </a:rPr>
              <a:t>վարկունակությունը</a:t>
            </a:r>
            <a:r>
              <a:rPr lang="hy-AM" sz="2000" dirty="0">
                <a:solidFill>
                  <a:srgbClr val="000000"/>
                </a:solidFill>
                <a:effectLst/>
                <a:latin typeface="GHEA Grapalat" panose="02000506050000020003" pitchFamily="50" charset="0"/>
                <a:ea typeface="Times New Roman" panose="02020603050405020304" pitchFamily="18" charset="0"/>
              </a:rPr>
              <a:t>՝ </a:t>
            </a:r>
            <a:endParaRPr lang="en-US" sz="2000" dirty="0">
              <a:effectLst/>
              <a:latin typeface="GHEA Grapalat" panose="02000506050000020003" pitchFamily="50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y-AM" sz="2000" dirty="0">
                <a:solidFill>
                  <a:srgbClr val="000000"/>
                </a:solidFill>
                <a:effectLst/>
                <a:latin typeface="GHEA Grapalat" panose="02000506050000020003" pitchFamily="50" charset="0"/>
                <a:ea typeface="Times New Roman" panose="02020603050405020304" pitchFamily="18" charset="0"/>
                <a:cs typeface="Helvetica" panose="020B0604020202020204" pitchFamily="34" charset="0"/>
              </a:rPr>
              <a:t>վարկային բնավորություն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y-AM" sz="2000" dirty="0">
                <a:solidFill>
                  <a:srgbClr val="000000"/>
                </a:solidFill>
                <a:effectLst/>
                <a:latin typeface="GHEA Grapalat" panose="02000506050000020003" pitchFamily="50" charset="0"/>
                <a:ea typeface="Times New Roman" panose="02020603050405020304" pitchFamily="18" charset="0"/>
                <a:cs typeface="Helvetica" panose="020B0604020202020204" pitchFamily="34" charset="0"/>
              </a:rPr>
              <a:t>կարողություն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y-AM" sz="2000" dirty="0">
                <a:solidFill>
                  <a:srgbClr val="000000"/>
                </a:solidFill>
                <a:effectLst/>
                <a:latin typeface="GHEA Grapalat" panose="02000506050000020003" pitchFamily="50" charset="0"/>
                <a:ea typeface="Times New Roman" panose="02020603050405020304" pitchFamily="18" charset="0"/>
                <a:cs typeface="Helvetica" panose="020B0604020202020204" pitchFamily="34" charset="0"/>
              </a:rPr>
              <a:t>ունեցվածք/կապիտալ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y-AM" sz="2000" dirty="0">
                <a:solidFill>
                  <a:srgbClr val="000000"/>
                </a:solidFill>
                <a:effectLst/>
                <a:latin typeface="GHEA Grapalat" panose="02000506050000020003" pitchFamily="50" charset="0"/>
                <a:ea typeface="Times New Roman" panose="02020603050405020304" pitchFamily="18" charset="0"/>
                <a:cs typeface="Helvetica" panose="020B0604020202020204" pitchFamily="34" charset="0"/>
              </a:rPr>
              <a:t>գրավ, երաշխավորություն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y-AM" sz="2000" dirty="0">
                <a:solidFill>
                  <a:srgbClr val="000000"/>
                </a:solidFill>
                <a:effectLst/>
                <a:latin typeface="GHEA Grapalat" panose="02000506050000020003" pitchFamily="50" charset="0"/>
                <a:ea typeface="Calibri" panose="020F0502020204030204" pitchFamily="34" charset="0"/>
                <a:cs typeface="Helvetica" panose="020B0604020202020204" pitchFamily="34" charset="0"/>
              </a:rPr>
              <a:t>այլ պայմաններ</a:t>
            </a:r>
            <a:endParaRPr lang="en-US" sz="2000" dirty="0">
              <a:latin typeface="GHEA Grapalat" panose="0200050605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85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B9EA745-9CA1-41CB-9C4A-378904178EE9}"/>
              </a:ext>
            </a:extLst>
          </p:cNvPr>
          <p:cNvSpPr txBox="1"/>
          <p:nvPr/>
        </p:nvSpPr>
        <p:spPr>
          <a:xfrm>
            <a:off x="360461" y="314334"/>
            <a:ext cx="6686384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Random Forest</a:t>
            </a:r>
            <a:r>
              <a:rPr lang="en-US" sz="2000" dirty="0"/>
              <a:t>-</a:t>
            </a:r>
            <a:r>
              <a:rPr lang="hy-AM" sz="2000" dirty="0"/>
              <a:t>ը բազմակի որոշման ծառերի համախումբ է, որտեղ վերջնական կանխատեսումը ստացվում է ծառերի քվեարկության կամ միջինով։ 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Logistic Regression</a:t>
            </a:r>
            <a:r>
              <a:rPr lang="en-US" sz="2000" b="1" dirty="0"/>
              <a:t>-</a:t>
            </a:r>
            <a:r>
              <a:rPr lang="hy-AM" sz="2000" dirty="0"/>
              <a:t>ը դասակարգման մոդել է, որը գնահատում է դեպքերի պատահելու հավանականությունը լոգիստիկ ֆունկցիայի միջոցով։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y-AM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Gradient Boosting</a:t>
            </a:r>
            <a:r>
              <a:rPr lang="en-US" sz="2000" b="1" dirty="0"/>
              <a:t>-</a:t>
            </a:r>
            <a:r>
              <a:rPr lang="hy-AM" sz="2000" dirty="0"/>
              <a:t>ը հաջորդական մոդելավորման տեխնիկա է, որտեղ յուրաքանչյուր նոր ծառ փորձում է ուղղել նախորդների սխալները։ 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y-AM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KNN</a:t>
            </a:r>
            <a:r>
              <a:rPr lang="en-US" sz="2000" dirty="0">
                <a:solidFill>
                  <a:srgbClr val="FF0000"/>
                </a:solidFill>
              </a:rPr>
              <a:t>-</a:t>
            </a:r>
            <a:r>
              <a:rPr lang="hy-AM" sz="2000" dirty="0"/>
              <a:t>ը աշխատում է ըստ հարևանների՝ տվյալ կետի դասը որոշում է ամենամոտ </a:t>
            </a:r>
            <a:r>
              <a:rPr lang="en-US" sz="2000" dirty="0"/>
              <a:t>k </a:t>
            </a:r>
            <a:r>
              <a:rPr lang="hy-AM" sz="2000" dirty="0"/>
              <a:t>կետերի հիման վրա։ 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y-AM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Isolation Forest</a:t>
            </a:r>
            <a:r>
              <a:rPr lang="en-US" sz="2000" b="1" dirty="0"/>
              <a:t>-</a:t>
            </a:r>
            <a:r>
              <a:rPr lang="hy-AM" sz="2000" dirty="0"/>
              <a:t>ը նախատեսված է անոմալիաներ հայտնաբերելու համար՝ մեկուսացնելով տվյալ կետերը ծառերի կառուցման միջոցով։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D74BC48-C9FB-449C-90D4-385289D73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114" y="1913858"/>
            <a:ext cx="4545425" cy="30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41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F7362AC-B24E-4994-9EC4-60BAD0E77F64}"/>
              </a:ext>
            </a:extLst>
          </p:cNvPr>
          <p:cNvSpPr txBox="1"/>
          <p:nvPr/>
        </p:nvSpPr>
        <p:spPr>
          <a:xfrm>
            <a:off x="579120" y="474345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Accuracy</a:t>
            </a:r>
            <a:r>
              <a:rPr lang="en-US" dirty="0"/>
              <a:t> - </a:t>
            </a:r>
            <a:r>
              <a:rPr lang="hy-AM" dirty="0"/>
              <a:t>չափում է մոդելի ընդհանուր ճշտությունը՝</a:t>
            </a:r>
            <a:endParaRPr lang="en-US" dirty="0"/>
          </a:p>
          <a:p>
            <a:endParaRPr lang="en-US" dirty="0"/>
          </a:p>
          <a:p>
            <a:endParaRPr lang="hy-AM" dirty="0"/>
          </a:p>
          <a:p>
            <a:pPr marL="342900" indent="-342900">
              <a:buAutoNum type="arabicPeriod" startAt="2"/>
            </a:pPr>
            <a:r>
              <a:rPr lang="en-US" b="1" dirty="0">
                <a:solidFill>
                  <a:srgbClr val="FF0000"/>
                </a:solidFill>
              </a:rPr>
              <a:t>Precision</a:t>
            </a:r>
            <a:r>
              <a:rPr lang="en-US" dirty="0"/>
              <a:t> – </a:t>
            </a:r>
            <a:r>
              <a:rPr lang="hy-AM" dirty="0"/>
              <a:t>ցույց է տալիս, թե քանի կանխատեսված </a:t>
            </a:r>
            <a:r>
              <a:rPr lang="en-US" dirty="0"/>
              <a:t>positive </a:t>
            </a:r>
            <a:r>
              <a:rPr lang="hy-AM" dirty="0"/>
              <a:t>դեպքեր իրականում </a:t>
            </a:r>
            <a:r>
              <a:rPr lang="en-US" dirty="0"/>
              <a:t>positive </a:t>
            </a:r>
            <a:r>
              <a:rPr lang="hy-AM" dirty="0"/>
              <a:t>են։</a:t>
            </a: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endParaRPr lang="hy-AM" dirty="0"/>
          </a:p>
          <a:p>
            <a:pPr marL="342900" indent="-342900">
              <a:buAutoNum type="arabicPeriod" startAt="3"/>
            </a:pPr>
            <a:r>
              <a:rPr lang="en-US" b="1" dirty="0" err="1">
                <a:solidFill>
                  <a:srgbClr val="FF0000"/>
                </a:solidFill>
              </a:rPr>
              <a:t>Recal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- </a:t>
            </a:r>
            <a:r>
              <a:rPr lang="hy-AM" dirty="0"/>
              <a:t>ցույց է տալիս, թե բոլոր փաստացի դրականներից քանիսն է ճիշտ կանխատեսել մոդելը։</a:t>
            </a:r>
            <a:endParaRPr lang="en-US" dirty="0"/>
          </a:p>
          <a:p>
            <a:pPr marL="342900" indent="-342900">
              <a:buAutoNum type="arabicPeriod" startAt="3"/>
            </a:pPr>
            <a:endParaRPr lang="en-US" dirty="0"/>
          </a:p>
          <a:p>
            <a:pPr marL="342900" indent="-342900">
              <a:buAutoNum type="arabicPeriod" startAt="3"/>
            </a:pPr>
            <a:endParaRPr lang="hy-AM" dirty="0"/>
          </a:p>
          <a:p>
            <a:pPr marL="342900" indent="-342900">
              <a:buAutoNum type="arabicPeriod" startAt="4"/>
            </a:pPr>
            <a:r>
              <a:rPr lang="en-US" b="1" dirty="0">
                <a:solidFill>
                  <a:srgbClr val="FF0000"/>
                </a:solidFill>
              </a:rPr>
              <a:t>F1 Score </a:t>
            </a:r>
            <a:r>
              <a:rPr lang="en-US" dirty="0"/>
              <a:t>- </a:t>
            </a:r>
            <a:r>
              <a:rPr lang="hy-AM" dirty="0"/>
              <a:t>հավասարակշռում է </a:t>
            </a:r>
            <a:r>
              <a:rPr lang="en-US" dirty="0"/>
              <a:t>Precision </a:t>
            </a:r>
            <a:r>
              <a:rPr lang="hy-AM" dirty="0"/>
              <a:t>ու </a:t>
            </a:r>
            <a:r>
              <a:rPr lang="en-US" dirty="0"/>
              <a:t>Recall </a:t>
            </a:r>
            <a:r>
              <a:rPr lang="hy-AM" dirty="0"/>
              <a:t>արժեքները։</a:t>
            </a:r>
            <a:endParaRPr lang="en-US" dirty="0"/>
          </a:p>
          <a:p>
            <a:pPr marL="342900" indent="-342900">
              <a:buAutoNum type="arabicPeriod" startAt="4"/>
            </a:pPr>
            <a:endParaRPr lang="en-US" dirty="0"/>
          </a:p>
          <a:p>
            <a:endParaRPr lang="hy-AM" dirty="0"/>
          </a:p>
          <a:p>
            <a:r>
              <a:rPr lang="hy-AM" b="1" dirty="0">
                <a:solidFill>
                  <a:srgbClr val="FF0000"/>
                </a:solidFill>
              </a:rPr>
              <a:t>5.	</a:t>
            </a:r>
            <a:r>
              <a:rPr lang="en-US" b="1" dirty="0">
                <a:solidFill>
                  <a:srgbClr val="FF0000"/>
                </a:solidFill>
              </a:rPr>
              <a:t>ROC-AUC </a:t>
            </a:r>
            <a:r>
              <a:rPr lang="en-US" dirty="0"/>
              <a:t>- </a:t>
            </a:r>
            <a:r>
              <a:rPr lang="hy-AM" dirty="0"/>
              <a:t>ցույց է տալիս, թե մոդելը որքան լավ է տարբերում </a:t>
            </a:r>
            <a:r>
              <a:rPr lang="en-US" dirty="0"/>
              <a:t>positive </a:t>
            </a:r>
            <a:r>
              <a:rPr lang="hy-AM" dirty="0"/>
              <a:t>ու </a:t>
            </a:r>
            <a:r>
              <a:rPr lang="en-US" dirty="0"/>
              <a:t>negative </a:t>
            </a:r>
            <a:r>
              <a:rPr lang="hy-AM" dirty="0"/>
              <a:t>դասերը․ եթե 1.0 է՝ կատարյալ է, եթե 0.5 է՝ պատահական գուշակում։</a:t>
            </a:r>
          </a:p>
        </p:txBody>
      </p:sp>
      <p:pic>
        <p:nvPicPr>
          <p:cNvPr id="14" name="Рисунок 13" descr="What is a Confusion Matrix? Understand the 4 Key Metric of its Interpretation | Data Science Dojo">
            <a:extLst>
              <a:ext uri="{FF2B5EF4-FFF2-40B4-BE49-F238E27FC236}">
                <a16:creationId xmlns:a16="http://schemas.microsoft.com/office/drawing/2014/main" id="{15A30BD3-CCE1-41A2-94B8-B208E9B0AC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633" y="474345"/>
            <a:ext cx="1831684" cy="63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 descr="What is a Confusion Matrix? Understand the 4 Key Metric of its Interpretation | Data Science Dojo">
            <a:extLst>
              <a:ext uri="{FF2B5EF4-FFF2-40B4-BE49-F238E27FC236}">
                <a16:creationId xmlns:a16="http://schemas.microsoft.com/office/drawing/2014/main" id="{EA72FDCD-6C98-4F1B-BDA4-66ADA6EB290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525" y="1497813"/>
            <a:ext cx="1171141" cy="620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 descr="What is a Confusion Matrix? Understand the 4 Key Metric of its Interpretation | Data Science Dojo">
            <a:extLst>
              <a:ext uri="{FF2B5EF4-FFF2-40B4-BE49-F238E27FC236}">
                <a16:creationId xmlns:a16="http://schemas.microsoft.com/office/drawing/2014/main" id="{8450BD25-94C4-45B7-BA45-9B58F2BB91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020" y="2544140"/>
            <a:ext cx="1226646" cy="6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 descr="What is a Confusion Matrix? Understand the 4 Key Metric of its Interpretation | Data Science Dojo">
            <a:extLst>
              <a:ext uri="{FF2B5EF4-FFF2-40B4-BE49-F238E27FC236}">
                <a16:creationId xmlns:a16="http://schemas.microsoft.com/office/drawing/2014/main" id="{9F015D5D-7831-45CE-B39C-B6FDEBE3946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309" y="3650760"/>
            <a:ext cx="3048365" cy="784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36995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овет директоров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398</TotalTime>
  <Words>352</Words>
  <Application>Microsoft Office PowerPoint</Application>
  <PresentationFormat>Широкоэкранный</PresentationFormat>
  <Paragraphs>60</Paragraphs>
  <Slides>18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Arial</vt:lpstr>
      <vt:lpstr>Calibri</vt:lpstr>
      <vt:lpstr>Cambria Math</vt:lpstr>
      <vt:lpstr>Century Gothic</vt:lpstr>
      <vt:lpstr>GHEA Grapalat</vt:lpstr>
      <vt:lpstr>Symbol</vt:lpstr>
      <vt:lpstr>Times New Roman</vt:lpstr>
      <vt:lpstr>Wingdings 3</vt:lpstr>
      <vt:lpstr>Совет директоров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38</cp:revision>
  <dcterms:created xsi:type="dcterms:W3CDTF">2025-09-15T19:00:50Z</dcterms:created>
  <dcterms:modified xsi:type="dcterms:W3CDTF">2025-10-02T10:45:48Z</dcterms:modified>
</cp:coreProperties>
</file>